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8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D72-AC53-4F68-A6BD-479141F231E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6B6DCA4-4A22-4DD7-9F80-5EC5E49E28E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5394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D72-AC53-4F68-A6BD-479141F231E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DCA4-4A22-4DD7-9F80-5EC5E49E28EE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3478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D72-AC53-4F68-A6BD-479141F231E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DCA4-4A22-4DD7-9F80-5EC5E49E28E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802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D72-AC53-4F68-A6BD-479141F231E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DCA4-4A22-4DD7-9F80-5EC5E49E28EE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5184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D72-AC53-4F68-A6BD-479141F231E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DCA4-4A22-4DD7-9F80-5EC5E49E28E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564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D72-AC53-4F68-A6BD-479141F231E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DCA4-4A22-4DD7-9F80-5EC5E49E28EE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5830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D72-AC53-4F68-A6BD-479141F231E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DCA4-4A22-4DD7-9F80-5EC5E49E28EE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060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D72-AC53-4F68-A6BD-479141F231E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DCA4-4A22-4DD7-9F80-5EC5E49E28EE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5781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D72-AC53-4F68-A6BD-479141F231E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DCA4-4A22-4DD7-9F80-5EC5E49E2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042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D72-AC53-4F68-A6BD-479141F231E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DCA4-4A22-4DD7-9F80-5EC5E49E28EE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291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6483D72-AC53-4F68-A6BD-479141F231E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DCA4-4A22-4DD7-9F80-5EC5E49E28EE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962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83D72-AC53-4F68-A6BD-479141F231E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6B6DCA4-4A22-4DD7-9F80-5EC5E49E28E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63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C2714.F103CEA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Michael.Tondra@housing.ri.go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A1396-D822-23DD-CD0D-E456B2102D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Executive Office of Housing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53DC06-C868-CDC1-53F0-EB9B9495A3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Residential Rehabilitation</a:t>
            </a:r>
          </a:p>
          <a:p>
            <a:r>
              <a:rPr lang="en-US" sz="2400" dirty="0"/>
              <a:t>October 6,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D82AB8-BE1A-DEA5-ED7C-3F722F29D7DC}"/>
              </a:ext>
            </a:extLst>
          </p:cNvPr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071" y="3774832"/>
            <a:ext cx="3409950" cy="2057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4425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56C80-B109-2D1F-F52B-ABCB0FED3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Residential Rehabilitation Initiatives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C1FDC-8B8F-EF4F-06DA-D9B6057C0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Sources: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sz="2400" dirty="0"/>
              <a:t>State Community Development Block Grant (CDBG) Program</a:t>
            </a:r>
          </a:p>
          <a:p>
            <a:pPr lvl="1"/>
            <a:r>
              <a:rPr lang="en-US" sz="2400" dirty="0"/>
              <a:t>State Fiscal Recovery Fund (SFRF)</a:t>
            </a:r>
          </a:p>
          <a:p>
            <a:pPr lvl="1"/>
            <a:r>
              <a:rPr lang="en-US" sz="2400" dirty="0"/>
              <a:t>Affordable Housing Bond</a:t>
            </a:r>
          </a:p>
        </p:txBody>
      </p:sp>
    </p:spTree>
    <p:extLst>
      <p:ext uri="{BB962C8B-B14F-4D97-AF65-F5344CB8AC3E}">
        <p14:creationId xmlns:p14="http://schemas.microsoft.com/office/powerpoint/2010/main" val="3179096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294CC-F15F-0332-8409-9CE2847DB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Development Block Grant (CDBG) – Residential Rehabilitation RFP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B4ADE-CA6B-0D80-8B16-631B31226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792995"/>
            <a:ext cx="10447344" cy="4037749"/>
          </a:xfrm>
        </p:spPr>
        <p:txBody>
          <a:bodyPr>
            <a:normAutofit fontScale="62500" lnSpcReduction="20000"/>
          </a:bodyPr>
          <a:lstStyle/>
          <a:p>
            <a:endParaRPr lang="en-US" dirty="0"/>
          </a:p>
          <a:p>
            <a:r>
              <a:rPr lang="en-US" sz="2900" dirty="0"/>
              <a:t>Estimated $1.25 million available annually</a:t>
            </a:r>
          </a:p>
          <a:p>
            <a:r>
              <a:rPr lang="en-US" sz="2900" dirty="0"/>
              <a:t>Limited to properties in 33 non-entitlement municipalities</a:t>
            </a:r>
          </a:p>
          <a:p>
            <a:pPr lvl="1"/>
            <a:r>
              <a:rPr lang="en-US" sz="2900" dirty="0"/>
              <a:t>Cities of Cranston, East Providence, Pawtucket, Providence, Warwick and Woonsocket are HUD CDBG-entitlements (may/may not choose to operate similar programs)</a:t>
            </a:r>
          </a:p>
          <a:p>
            <a:pPr lvl="1"/>
            <a:r>
              <a:rPr lang="en-US" sz="2900" dirty="0"/>
              <a:t>Properties must be occupied by Low- and Moderate- Income Households (&lt;=80% of AMI)</a:t>
            </a:r>
          </a:p>
          <a:p>
            <a:r>
              <a:rPr lang="en-US" sz="2900" dirty="0"/>
              <a:t>Funds must be distributed through municipalities</a:t>
            </a:r>
          </a:p>
          <a:p>
            <a:r>
              <a:rPr lang="en-US" sz="2900" dirty="0"/>
              <a:t>Communities given wide latitude in designing programs and setting priorities</a:t>
            </a:r>
          </a:p>
          <a:p>
            <a:r>
              <a:rPr lang="en-US" sz="2900" dirty="0"/>
              <a:t>State accepts applications on a rolling basis</a:t>
            </a:r>
          </a:p>
          <a:p>
            <a:pPr lvl="1"/>
            <a:r>
              <a:rPr lang="en-US" sz="2900" dirty="0"/>
              <a:t>Applications are property specific</a:t>
            </a:r>
          </a:p>
          <a:p>
            <a:pPr lvl="1"/>
            <a:r>
              <a:rPr lang="en-US" sz="2900" dirty="0"/>
              <a:t>PRF has assisted communities in operating local programs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454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03252-721B-7E51-E79A-6D54EE0FF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SFRF-Funded Home Repair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18D27-FF31-B1C1-6C43-5AF96C792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8" y="2050901"/>
            <a:ext cx="9603275" cy="345061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$4.5 million allocated</a:t>
            </a:r>
          </a:p>
          <a:p>
            <a:r>
              <a:rPr lang="en-US" dirty="0"/>
              <a:t>Vendor - Providence Revolving Fund</a:t>
            </a:r>
          </a:p>
          <a:p>
            <a:r>
              <a:rPr lang="en-US" dirty="0"/>
              <a:t>Limited to properties in Qualified Census Tracts</a:t>
            </a:r>
          </a:p>
          <a:p>
            <a:r>
              <a:rPr lang="en-US" dirty="0"/>
              <a:t>Goal was to assist in the renovation of 90 units</a:t>
            </a:r>
          </a:p>
          <a:p>
            <a:r>
              <a:rPr lang="en-US" dirty="0"/>
              <a:t>Actual (as of 9/1/2025)</a:t>
            </a:r>
          </a:p>
          <a:p>
            <a:pPr lvl="1"/>
            <a:r>
              <a:rPr lang="en-US" dirty="0"/>
              <a:t>Funds obligated to properties containing 122 units </a:t>
            </a:r>
          </a:p>
          <a:p>
            <a:pPr lvl="1"/>
            <a:r>
              <a:rPr lang="en-US" dirty="0"/>
              <a:t>Properties containing 60 units under contract</a:t>
            </a:r>
          </a:p>
          <a:p>
            <a:pPr lvl="1"/>
            <a:r>
              <a:rPr lang="en-US" dirty="0"/>
              <a:t>Properties containing 27 units completed</a:t>
            </a:r>
          </a:p>
          <a:p>
            <a:pPr lvl="1"/>
            <a:r>
              <a:rPr lang="en-US" dirty="0"/>
              <a:t>Applications accepted in 8 communities</a:t>
            </a:r>
          </a:p>
          <a:p>
            <a:pPr lvl="2"/>
            <a:r>
              <a:rPr lang="en-US" dirty="0"/>
              <a:t>Central Falls, Cranston, East Providence, North Kingstown, Pawtucket, Providence, West Warwick, Woonsocket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79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D381E-1E68-1052-C354-A98EB20A1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Statewide Home Repair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50B90-541A-0686-4ED1-493164F7D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411207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Bond Funded - $6 million</a:t>
            </a:r>
          </a:p>
          <a:p>
            <a:r>
              <a:rPr lang="en-US" dirty="0"/>
              <a:t>Procurement – Statewide Administrative Agency</a:t>
            </a:r>
          </a:p>
          <a:p>
            <a:r>
              <a:rPr lang="en-US" dirty="0"/>
              <a:t>Timeline:</a:t>
            </a:r>
          </a:p>
          <a:p>
            <a:pPr lvl="1"/>
            <a:r>
              <a:rPr lang="en-US" dirty="0"/>
              <a:t>Outreach (October-November)</a:t>
            </a:r>
          </a:p>
          <a:p>
            <a:pPr lvl="1"/>
            <a:r>
              <a:rPr lang="en-US" dirty="0"/>
              <a:t>Applications Accepted (November-December)</a:t>
            </a:r>
          </a:p>
          <a:p>
            <a:pPr lvl="1"/>
            <a:r>
              <a:rPr lang="en-US" dirty="0"/>
              <a:t>Anticipated to operate up to 4-Years</a:t>
            </a:r>
          </a:p>
        </p:txBody>
      </p:sp>
    </p:spTree>
    <p:extLst>
      <p:ext uri="{BB962C8B-B14F-4D97-AF65-F5344CB8AC3E}">
        <p14:creationId xmlns:p14="http://schemas.microsoft.com/office/powerpoint/2010/main" val="651913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AE8A7-7037-B7A0-3B3F-FBA8CC8F9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Statewide Home Repair, Program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3470B-4627-3054-6F73-880DD56C8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Applications accepted on first-come, first-served basis</a:t>
            </a:r>
          </a:p>
          <a:p>
            <a:r>
              <a:rPr lang="en-US" dirty="0"/>
              <a:t>Properties must occupied by Low/Moderate Income Households 51% (Rental/Homeownership)</a:t>
            </a:r>
          </a:p>
          <a:p>
            <a:r>
              <a:rPr lang="en-US" dirty="0"/>
              <a:t>Priority Populations:</a:t>
            </a:r>
          </a:p>
          <a:p>
            <a:pPr lvl="1"/>
            <a:r>
              <a:rPr lang="en-US" dirty="0"/>
              <a:t>Older Rhode Islanders</a:t>
            </a:r>
          </a:p>
          <a:p>
            <a:pPr lvl="1"/>
            <a:r>
              <a:rPr lang="en-US" dirty="0"/>
              <a:t>Landlords working with PHAs</a:t>
            </a:r>
          </a:p>
          <a:p>
            <a:r>
              <a:rPr lang="en-US" dirty="0"/>
              <a:t>Deferred/Forgivable Loans</a:t>
            </a:r>
          </a:p>
          <a:p>
            <a:pPr lvl="1"/>
            <a:r>
              <a:rPr lang="en-US" dirty="0"/>
              <a:t>$50,000 1-2 unit properties maximum</a:t>
            </a:r>
          </a:p>
          <a:p>
            <a:pPr lvl="1"/>
            <a:r>
              <a:rPr lang="en-US" dirty="0"/>
              <a:t>$75,000 3-4 unit properties maximum</a:t>
            </a:r>
          </a:p>
          <a:p>
            <a:r>
              <a:rPr lang="en-US" dirty="0"/>
              <a:t>5-Years Liens</a:t>
            </a:r>
          </a:p>
          <a:p>
            <a:r>
              <a:rPr lang="en-US" dirty="0"/>
              <a:t>Coordinated with other resources</a:t>
            </a:r>
          </a:p>
          <a:p>
            <a:pPr lvl="1"/>
            <a:r>
              <a:rPr lang="en-US" dirty="0"/>
              <a:t>Weatherization, PRF, Lead Hazard Reduction, Disability, Local</a:t>
            </a:r>
          </a:p>
        </p:txBody>
      </p:sp>
    </p:spTree>
    <p:extLst>
      <p:ext uri="{BB962C8B-B14F-4D97-AF65-F5344CB8AC3E}">
        <p14:creationId xmlns:p14="http://schemas.microsoft.com/office/powerpoint/2010/main" val="3156265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7F073-B309-FE91-D2B9-029081331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8D9CD-EB8B-4583-D985-EE4246C59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Michael Tondra</a:t>
            </a:r>
            <a:br>
              <a:rPr lang="en-US" dirty="0"/>
            </a:br>
            <a:r>
              <a:rPr lang="en-US" dirty="0"/>
              <a:t>Director of Community Programs &amp;</a:t>
            </a:r>
            <a:br>
              <a:rPr lang="en-US" dirty="0"/>
            </a:br>
            <a:r>
              <a:rPr lang="en-US" dirty="0"/>
              <a:t>  Municipal Engagement</a:t>
            </a:r>
            <a:br>
              <a:rPr lang="en-US" dirty="0"/>
            </a:br>
            <a:r>
              <a:rPr lang="en-US" dirty="0"/>
              <a:t>Executive Office of Housing</a:t>
            </a:r>
            <a:br>
              <a:rPr lang="en-US" dirty="0"/>
            </a:br>
            <a:r>
              <a:rPr lang="en-US" dirty="0"/>
              <a:t>(401) 525-4247</a:t>
            </a:r>
            <a:br>
              <a:rPr lang="en-US" dirty="0"/>
            </a:br>
            <a:r>
              <a:rPr lang="en-US" dirty="0">
                <a:hlinkClick r:id="rId2"/>
              </a:rPr>
              <a:t>Michael.Tondra@housing.ri.gov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94905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689405A3038B42B4B5672FF719AC80" ma:contentTypeVersion="" ma:contentTypeDescription="Create a new document." ma:contentTypeScope="" ma:versionID="29608a169348ca4d66d72dc06f0e772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051ad49ee3a4811ed0efdd12919ad9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CC9BF31-5D73-4D33-8176-7275794866F2}"/>
</file>

<file path=customXml/itemProps2.xml><?xml version="1.0" encoding="utf-8"?>
<ds:datastoreItem xmlns:ds="http://schemas.openxmlformats.org/officeDocument/2006/customXml" ds:itemID="{298F1032-7449-4A5B-ADBE-3A31133CC2AF}"/>
</file>

<file path=customXml/itemProps3.xml><?xml version="1.0" encoding="utf-8"?>
<ds:datastoreItem xmlns:ds="http://schemas.openxmlformats.org/officeDocument/2006/customXml" ds:itemID="{D7034BDB-3C30-4739-9C3E-ADBE899535E2}"/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5809</TotalTime>
  <Words>352</Words>
  <Application>Microsoft Office PowerPoint</Application>
  <PresentationFormat>Widescreen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Gallery</vt:lpstr>
      <vt:lpstr>Executive Office of Housing</vt:lpstr>
      <vt:lpstr>Residential Rehabilitation Initiatives</vt:lpstr>
      <vt:lpstr>Community Development Block Grant (CDBG) – Residential Rehabilitation RFP</vt:lpstr>
      <vt:lpstr>SFRF-Funded Home Repair Program</vt:lpstr>
      <vt:lpstr>Statewide Home Repair Program</vt:lpstr>
      <vt:lpstr>Statewide Home Repair, Program Design</vt:lpstr>
      <vt:lpstr>Contact</vt:lpstr>
    </vt:vector>
  </TitlesOfParts>
  <Company>State of Rhode Island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Tondra, Michael (EOH)</dc:creator>
  <cp:lastModifiedBy>Beth Cotter</cp:lastModifiedBy>
  <cp:revision>3</cp:revision>
  <dcterms:created xsi:type="dcterms:W3CDTF">2025-09-30T15:38:24Z</dcterms:created>
  <dcterms:modified xsi:type="dcterms:W3CDTF">2025-10-06T14:33:49Z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0x010100CF689405A3038B42B4B5672FF719AC80</vt:lpwstr>
  </property>
</Properties>
</file>